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545" r:id="rId2"/>
    <p:sldId id="984" r:id="rId3"/>
    <p:sldId id="1013" r:id="rId4"/>
    <p:sldId id="1014" r:id="rId5"/>
    <p:sldId id="1016" r:id="rId6"/>
    <p:sldId id="1015" r:id="rId7"/>
    <p:sldId id="1022" r:id="rId8"/>
    <p:sldId id="1023" r:id="rId9"/>
    <p:sldId id="1025" r:id="rId10"/>
    <p:sldId id="1024" r:id="rId11"/>
    <p:sldId id="1026" r:id="rId12"/>
    <p:sldId id="1027" r:id="rId13"/>
    <p:sldId id="1028" r:id="rId14"/>
    <p:sldId id="1029" r:id="rId15"/>
    <p:sldId id="1030" r:id="rId16"/>
    <p:sldId id="1012" r:id="rId17"/>
    <p:sldId id="516" r:id="rId1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99"/>
    <a:srgbClr val="BEF7B5"/>
    <a:srgbClr val="FEEAF8"/>
    <a:srgbClr val="FFCCCC"/>
    <a:srgbClr val="999999"/>
    <a:srgbClr val="33CCFF"/>
    <a:srgbClr val="0A357E"/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709" autoAdjust="0"/>
  </p:normalViewPr>
  <p:slideViewPr>
    <p:cSldViewPr snapToGrid="0" snapToObjects="1">
      <p:cViewPr varScale="1">
        <p:scale>
          <a:sx n="92" d="100"/>
          <a:sy n="92" d="100"/>
        </p:scale>
        <p:origin x="127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2" name="Rectangle 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t" anchorCtr="0" compatLnSpc="1">
            <a:prstTxWarp prst="textNoShape">
              <a:avLst/>
            </a:prstTxWarp>
          </a:bodyPr>
          <a:lstStyle>
            <a:lvl1pPr algn="r"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fld id="{9E99148D-CE31-4996-A68F-22CD0D5C31BD}" type="datetime1">
              <a:rPr lang="en-US"/>
              <a:pPr>
                <a:defRPr/>
              </a:pPr>
              <a:t>4/17/2015</a:t>
            </a:fld>
            <a:endParaRPr lang="en-US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b" anchorCtr="0" compatLnSpc="1">
            <a:prstTxWarp prst="textNoShape">
              <a:avLst/>
            </a:prstTxWarp>
          </a:bodyPr>
          <a:lstStyle>
            <a:lvl1pPr algn="r"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fld id="{103B3BBC-87DB-406D-922A-3606F4069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429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t" anchorCtr="0" compatLnSpc="1">
            <a:prstTxWarp prst="textNoShape">
              <a:avLst/>
            </a:prstTxWarp>
          </a:bodyPr>
          <a:lstStyle>
            <a:lvl1pPr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r>
              <a:rPr lang="en-US"/>
              <a:t>Name of your presentation here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t" anchorCtr="0" compatLnSpc="1">
            <a:prstTxWarp prst="textNoShape">
              <a:avLst/>
            </a:prstTxWarp>
          </a:bodyPr>
          <a:lstStyle>
            <a:lvl1pPr algn="r"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fld id="{CFCEAD66-CE3D-4BF1-8416-687485CF4145}" type="datetime1">
              <a:rPr lang="en-US"/>
              <a:pPr>
                <a:defRPr/>
              </a:pPr>
              <a:t>4/17/2015</a:t>
            </a:fld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462463" y="568325"/>
            <a:ext cx="2540000" cy="1905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41300" y="2725738"/>
            <a:ext cx="6630988" cy="699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b" anchorCtr="0" compatLnSpc="1">
            <a:prstTxWarp prst="textNoShape">
              <a:avLst/>
            </a:prstTxWarp>
          </a:bodyPr>
          <a:lstStyle>
            <a:lvl1pPr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r>
              <a:rPr lang="en-US"/>
              <a:t>PROSOFT Company Profile        www.prosoft.ru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817" tIns="48909" rIns="97817" bIns="48909" numCol="1" anchor="b" anchorCtr="0" compatLnSpc="1">
            <a:prstTxWarp prst="textNoShape">
              <a:avLst/>
            </a:prstTxWarp>
          </a:bodyPr>
          <a:lstStyle>
            <a:lvl1pPr algn="r" defTabSz="977900">
              <a:spcBef>
                <a:spcPct val="0"/>
              </a:spcBef>
              <a:buSzPct val="120000"/>
              <a:defRPr sz="1300" smtClean="0">
                <a:latin typeface="Futura Bk" pitchFamily="34" charset="0"/>
              </a:defRPr>
            </a:lvl1pPr>
          </a:lstStyle>
          <a:p>
            <a:pPr>
              <a:defRPr/>
            </a:pPr>
            <a:fld id="{E45BE6BA-5DE8-43BE-873F-D4A1D38D9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338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103188" indent="-103188" algn="l" rtl="0" eaLnBrk="0" fontAlgn="base" hangingPunct="0">
      <a:lnSpc>
        <a:spcPct val="90000"/>
      </a:lnSpc>
      <a:spcBef>
        <a:spcPct val="0"/>
      </a:spcBef>
      <a:spcAft>
        <a:spcPct val="10000"/>
      </a:spcAft>
      <a:buSzPct val="80000"/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1pPr>
    <a:lvl2pPr marL="344488" indent="-153988" algn="l" rtl="0" eaLnBrk="0" fontAlgn="base" hangingPunct="0">
      <a:lnSpc>
        <a:spcPct val="90000"/>
      </a:lnSpc>
      <a:spcBef>
        <a:spcPct val="0"/>
      </a:spcBef>
      <a:spcAft>
        <a:spcPct val="10000"/>
      </a:spcAft>
      <a:buSzPct val="80000"/>
      <a:buFont typeface="Futura Bk" pitchFamily="34" charset="0"/>
      <a:buChar char="–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2pPr>
    <a:lvl3pPr marL="569913" indent="-155575" algn="l" rtl="0" eaLnBrk="0" fontAlgn="base" hangingPunct="0">
      <a:lnSpc>
        <a:spcPct val="90000"/>
      </a:lnSpc>
      <a:spcBef>
        <a:spcPct val="0"/>
      </a:spcBef>
      <a:spcAft>
        <a:spcPct val="10000"/>
      </a:spcAft>
      <a:buSzPct val="80000"/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3pPr>
    <a:lvl4pPr marL="1600200" indent="-228600" algn="l" rtl="0" eaLnBrk="0" fontAlgn="base" hangingPunct="0">
      <a:lnSpc>
        <a:spcPct val="90000"/>
      </a:lnSpc>
      <a:spcBef>
        <a:spcPct val="0"/>
      </a:spcBef>
      <a:spcAft>
        <a:spcPct val="10000"/>
      </a:spcAft>
      <a:buSzPct val="80000"/>
      <a:buFont typeface="Futura Bk" pitchFamily="34" charset="0"/>
      <a:buChar char="–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4pPr>
    <a:lvl5pPr marL="2057400" indent="-228600" algn="l" rtl="0" eaLnBrk="0" fontAlgn="base" hangingPunct="0">
      <a:lnSpc>
        <a:spcPct val="90000"/>
      </a:lnSpc>
      <a:spcBef>
        <a:spcPct val="0"/>
      </a:spcBef>
      <a:spcAft>
        <a:spcPct val="10000"/>
      </a:spcAft>
      <a:buSzPct val="80000"/>
      <a:buChar char="•"/>
      <a:defRPr sz="1200" kern="1200">
        <a:solidFill>
          <a:schemeClr val="tx1"/>
        </a:solidFill>
        <a:latin typeface="Futura Bk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1pPr>
            <a:lvl2pPr marL="742950" indent="-28575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2pPr>
            <a:lvl3pPr marL="11430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3pPr>
            <a:lvl4pPr marL="16002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4pPr>
            <a:lvl5pPr marL="20574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5pPr>
            <a:lvl6pPr marL="25146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6pPr>
            <a:lvl7pPr marL="29718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7pPr>
            <a:lvl8pPr marL="34290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8pPr>
            <a:lvl9pPr marL="38862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eaLnBrk="1" hangingPunct="1"/>
            <a:r>
              <a:rPr lang="en-US" altLang="ru-RU" sz="1300"/>
              <a:t>PROSOFT Company Profile        www.prosoft.ru</a:t>
            </a:r>
          </a:p>
        </p:txBody>
      </p:sp>
      <p:sp>
        <p:nvSpPr>
          <p:cNvPr id="4505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1pPr>
            <a:lvl2pPr marL="742950" indent="-28575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2pPr>
            <a:lvl3pPr marL="11430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3pPr>
            <a:lvl4pPr marL="16002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4pPr>
            <a:lvl5pPr marL="20574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5pPr>
            <a:lvl6pPr marL="25146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6pPr>
            <a:lvl7pPr marL="29718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7pPr>
            <a:lvl8pPr marL="34290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8pPr>
            <a:lvl9pPr marL="38862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eaLnBrk="1" hangingPunct="1"/>
            <a:fld id="{ACDB36E2-1625-431A-8BF8-398471BAADC1}" type="slidenum">
              <a:rPr lang="en-US" altLang="ru-RU" sz="1300"/>
              <a:pPr eaLnBrk="1" hangingPunct="1"/>
              <a:t>1</a:t>
            </a:fld>
            <a:endParaRPr lang="en-US" altLang="ru-RU" sz="1300"/>
          </a:p>
        </p:txBody>
      </p:sp>
      <p:sp>
        <p:nvSpPr>
          <p:cNvPr id="450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de-DE" altLang="ru-RU" smtClean="0"/>
              <a:t>I‘d like you to place the Memec Logo somewhere (if you agree) If shows the partnership at glance.</a:t>
            </a: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4826405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1pPr>
            <a:lvl2pPr marL="742950" indent="-28575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2pPr>
            <a:lvl3pPr marL="11430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3pPr>
            <a:lvl4pPr marL="16002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4pPr>
            <a:lvl5pPr marL="20574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5pPr>
            <a:lvl6pPr marL="25146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6pPr>
            <a:lvl7pPr marL="29718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7pPr>
            <a:lvl8pPr marL="34290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8pPr>
            <a:lvl9pPr marL="38862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eaLnBrk="1" hangingPunct="1"/>
            <a:r>
              <a:rPr lang="en-US" altLang="ru-RU" sz="1300"/>
              <a:t>PROSOFT Company Profile        www.prosoft.ru</a:t>
            </a:r>
          </a:p>
        </p:txBody>
      </p:sp>
      <p:sp>
        <p:nvSpPr>
          <p:cNvPr id="501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1pPr>
            <a:lvl2pPr marL="742950" indent="-28575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2pPr>
            <a:lvl3pPr marL="11430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3pPr>
            <a:lvl4pPr marL="16002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4pPr>
            <a:lvl5pPr marL="2057400" indent="-228600" defTabSz="977900" eaLnBrk="0" hangingPunct="0">
              <a:defRPr sz="2400">
                <a:solidFill>
                  <a:schemeClr val="tx1"/>
                </a:solidFill>
                <a:latin typeface="Futura Bk" pitchFamily="34" charset="0"/>
              </a:defRPr>
            </a:lvl5pPr>
            <a:lvl6pPr marL="25146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6pPr>
            <a:lvl7pPr marL="29718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7pPr>
            <a:lvl8pPr marL="34290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8pPr>
            <a:lvl9pPr marL="3886200" indent="-228600" defTabSz="9779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eaLnBrk="1" hangingPunct="1"/>
            <a:fld id="{D9CA4D07-B3C3-4E5A-B5EA-2486434D8175}" type="slidenum">
              <a:rPr lang="en-US" altLang="ru-RU" sz="1300"/>
              <a:pPr eaLnBrk="1" hangingPunct="1"/>
              <a:t>17</a:t>
            </a:fld>
            <a:endParaRPr lang="en-US" altLang="ru-RU" sz="1300"/>
          </a:p>
        </p:txBody>
      </p:sp>
      <p:sp>
        <p:nvSpPr>
          <p:cNvPr id="5018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89969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72D6F2-0C43-4CAC-A9EF-B1A825A97F2E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0643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ltGray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935663" y="6429375"/>
            <a:ext cx="3208337" cy="428625"/>
          </a:xfrm>
          <a:prstGeom prst="rect">
            <a:avLst/>
          </a:prstGeom>
          <a:noFill/>
          <a:ln w="25400">
            <a:noFill/>
            <a:miter lim="800000"/>
            <a:headEnd/>
            <a:tailEnd type="none" w="lg" len="sm"/>
          </a:ln>
          <a:effectLst/>
        </p:spPr>
        <p:txBody>
          <a:bodyPr tIns="91440" bIns="91440">
            <a:spAutoFit/>
          </a:bodyPr>
          <a:lstStyle/>
          <a:p>
            <a:pPr>
              <a:defRPr/>
            </a:pPr>
            <a:r>
              <a:rPr lang="en-US" sz="800">
                <a:latin typeface="Futura Bk" pitchFamily="34" charset="0"/>
              </a:rPr>
              <a:t>© 2003 Prosoft </a:t>
            </a:r>
            <a:r>
              <a:rPr lang="ru-RU" sz="800">
                <a:latin typeface="Arial" pitchFamily="34" charset="0"/>
              </a:rPr>
              <a:t>Информация презентации верна на момент показа и может быть изменена без уведомления</a:t>
            </a:r>
            <a:endParaRPr lang="en-US" sz="800">
              <a:latin typeface="Arial" pitchFamily="34" charset="0"/>
            </a:endParaRPr>
          </a:p>
        </p:txBody>
      </p:sp>
      <p:sp>
        <p:nvSpPr>
          <p:cNvPr id="864259" name="Rectangle 3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3189288" y="236538"/>
            <a:ext cx="5492750" cy="2795587"/>
          </a:xfrm>
        </p:spPr>
        <p:txBody>
          <a:bodyPr lIns="182880" tIns="91440" rIns="182880" bIns="91440" anchor="t"/>
          <a:lstStyle>
            <a:lvl1pPr>
              <a:defRPr sz="3600"/>
            </a:lvl1pPr>
          </a:lstStyle>
          <a:p>
            <a:endParaRPr lang="ru-RU"/>
          </a:p>
        </p:txBody>
      </p:sp>
      <p:sp>
        <p:nvSpPr>
          <p:cNvPr id="86426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89288" y="3032125"/>
            <a:ext cx="5492750" cy="1549400"/>
          </a:xfrm>
          <a:ln algn="ctr"/>
        </p:spPr>
        <p:txBody>
          <a:bodyPr lIns="182880" tIns="91440" rIns="182880" bIns="274320"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845178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0FDC2-E3DB-448D-B45E-975639A5A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25255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4450"/>
            <a:ext cx="2101850" cy="649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44450"/>
            <a:ext cx="6153150" cy="649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C12B6-6AB2-4D48-AE52-86A976D554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504787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4450"/>
            <a:ext cx="6324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36550" y="1273175"/>
            <a:ext cx="8394700" cy="52705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ED0B8-BF3D-4449-BFAD-77CFEF556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10822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44450"/>
            <a:ext cx="6324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6550" y="1273175"/>
            <a:ext cx="4121150" cy="5270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73175"/>
            <a:ext cx="4121150" cy="2559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984625"/>
            <a:ext cx="4121150" cy="2559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1A620-1A64-438A-8027-195FD1F3C3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906391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EB63B-667B-4A9F-A361-9ADE212DF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39349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D19D2-A231-4DDB-AAE3-3C998BDD8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55769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6550" y="1273175"/>
            <a:ext cx="4121150" cy="5270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73175"/>
            <a:ext cx="4121150" cy="5270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BE81D-F630-40E2-85B3-6EA3F7C48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83735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D9E5D-0299-4520-AC5E-7319F1AB8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322711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87BB4-FEE0-4341-B094-E0D6B00D3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06611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574AD-8DB3-4CF8-8782-AA9FC85D1C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189169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B2DB9-7C23-46EE-A672-8224FA714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4233364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95BE1-72B0-452A-9161-11F2FC498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56051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 bwMode="invGray">
          <a:xfrm>
            <a:off x="323850" y="44450"/>
            <a:ext cx="6324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body" idx="1"/>
          </p:nvPr>
        </p:nvSpPr>
        <p:spPr bwMode="black">
          <a:xfrm>
            <a:off x="336550" y="1273175"/>
            <a:ext cx="8394700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</p:txBody>
      </p:sp>
      <p:sp>
        <p:nvSpPr>
          <p:cNvPr id="863237" name="Line 5"/>
          <p:cNvSpPr>
            <a:spLocks noChangeShapeType="1"/>
          </p:cNvSpPr>
          <p:nvPr/>
        </p:nvSpPr>
        <p:spPr bwMode="ltGray">
          <a:xfrm>
            <a:off x="0" y="6591300"/>
            <a:ext cx="9144000" cy="0"/>
          </a:xfrm>
          <a:prstGeom prst="line">
            <a:avLst/>
          </a:prstGeom>
          <a:noFill/>
          <a:ln w="9525">
            <a:solidFill>
              <a:srgbClr val="0A357E"/>
            </a:solidFill>
            <a:round/>
            <a:headEnd/>
            <a:tailEnd type="none" w="lg" len="sm"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sz="2400">
              <a:latin typeface="Futura Bk" pitchFamily="34" charset="0"/>
            </a:endParaRPr>
          </a:p>
        </p:txBody>
      </p:sp>
      <p:sp>
        <p:nvSpPr>
          <p:cNvPr id="863238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8504238" y="6653213"/>
            <a:ext cx="401637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spcBef>
                <a:spcPct val="0"/>
              </a:spcBef>
              <a:defRPr sz="1000" smtClean="0">
                <a:solidFill>
                  <a:srgbClr val="0A357E"/>
                </a:solidFill>
                <a:latin typeface="+mn-lt"/>
              </a:defRPr>
            </a:lvl1pPr>
          </a:lstStyle>
          <a:p>
            <a:pPr>
              <a:defRPr/>
            </a:pPr>
            <a:fld id="{FFC10CCF-3FC2-48DB-BE07-304C61B3E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63240" name="Rectangle 8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1555750" y="6657975"/>
            <a:ext cx="60229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spcBef>
                <a:spcPct val="0"/>
              </a:spcBef>
              <a:defRPr sz="800">
                <a:solidFill>
                  <a:srgbClr val="5A93B6"/>
                </a:solidFill>
                <a:latin typeface="Times New Roman" pitchFamily="18" charset="0"/>
              </a:defRPr>
            </a:lvl1pPr>
          </a:lstStyle>
          <a:p>
            <a:r>
              <a:rPr lang="en-US" altLang="ru-RU"/>
              <a:t>      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7" r:id="rId2"/>
    <p:sldLayoutId id="2147483686" r:id="rId3"/>
    <p:sldLayoutId id="2147483685" r:id="rId4"/>
    <p:sldLayoutId id="2147483684" r:id="rId5"/>
    <p:sldLayoutId id="2147483683" r:id="rId6"/>
    <p:sldLayoutId id="2147483682" r:id="rId7"/>
    <p:sldLayoutId id="2147483681" r:id="rId8"/>
    <p:sldLayoutId id="2147483680" r:id="rId9"/>
    <p:sldLayoutId id="2147483679" r:id="rId10"/>
    <p:sldLayoutId id="2147483678" r:id="rId11"/>
    <p:sldLayoutId id="2147483677" r:id="rId12"/>
    <p:sldLayoutId id="2147483676" r:id="rId13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Times New Roman" pitchFamily="18" charset="0"/>
        </a:defRPr>
      </a:lvl9pPr>
    </p:titleStyle>
    <p:bodyStyle>
      <a:lvl1pPr marL="225425" indent="-225425" algn="l" defTabSz="742950" rtl="0" eaLnBrk="0" fontAlgn="base" hangingPunct="0">
        <a:lnSpc>
          <a:spcPct val="90000"/>
        </a:lnSpc>
        <a:spcBef>
          <a:spcPct val="10000"/>
        </a:spcBef>
        <a:spcAft>
          <a:spcPct val="10000"/>
        </a:spcAft>
        <a:buSzPct val="80000"/>
        <a:buChar char="•"/>
        <a:defRPr sz="2600">
          <a:solidFill>
            <a:schemeClr val="bg2"/>
          </a:solidFill>
          <a:latin typeface="+mn-lt"/>
          <a:ea typeface="+mn-ea"/>
          <a:cs typeface="+mn-cs"/>
        </a:defRPr>
      </a:lvl1pPr>
      <a:lvl2pPr marL="471488" indent="-244475" algn="l" defTabSz="742950" rtl="0" eaLnBrk="0" fontAlgn="base" hangingPunct="0">
        <a:lnSpc>
          <a:spcPct val="90000"/>
        </a:lnSpc>
        <a:spcBef>
          <a:spcPct val="10000"/>
        </a:spcBef>
        <a:spcAft>
          <a:spcPct val="10000"/>
        </a:spcAft>
        <a:buSzPct val="80000"/>
        <a:buFont typeface="Futura Bk" pitchFamily="34" charset="0"/>
        <a:buChar char="–"/>
        <a:defRPr sz="2400">
          <a:solidFill>
            <a:schemeClr val="bg2"/>
          </a:solidFill>
          <a:latin typeface="+mn-lt"/>
        </a:defRPr>
      </a:lvl2pPr>
      <a:lvl3pPr marL="700088" indent="-214313" algn="l" defTabSz="742950" rtl="0" eaLnBrk="0" fontAlgn="base" hangingPunct="0">
        <a:lnSpc>
          <a:spcPct val="90000"/>
        </a:lnSpc>
        <a:spcBef>
          <a:spcPct val="10000"/>
        </a:spcBef>
        <a:spcAft>
          <a:spcPct val="30000"/>
        </a:spcAft>
        <a:buSzPct val="85000"/>
        <a:buChar char="•"/>
        <a:defRPr sz="2200">
          <a:solidFill>
            <a:schemeClr val="bg2"/>
          </a:solidFill>
          <a:latin typeface="+mn-lt"/>
        </a:defRPr>
      </a:lvl3pPr>
      <a:lvl4pPr marL="1208088" indent="-182563" algn="l" defTabSz="742950" rtl="0" eaLnBrk="0" fontAlgn="base" hangingPunct="0">
        <a:lnSpc>
          <a:spcPct val="95000"/>
        </a:lnSpc>
        <a:spcBef>
          <a:spcPct val="10000"/>
        </a:spcBef>
        <a:spcAft>
          <a:spcPct val="30000"/>
        </a:spcAft>
        <a:buFont typeface="Futura Bk" pitchFamily="34" charset="0"/>
        <a:buChar char="–"/>
        <a:defRPr>
          <a:solidFill>
            <a:schemeClr val="tx1"/>
          </a:solidFill>
          <a:latin typeface="Futura Bk" pitchFamily="34" charset="0"/>
        </a:defRPr>
      </a:lvl4pPr>
      <a:lvl5pPr marL="1933575" indent="-220663" algn="l" defTabSz="742950" rtl="0" eaLnBrk="0" fontAlgn="base" hangingPunct="0">
        <a:lnSpc>
          <a:spcPct val="95000"/>
        </a:lnSpc>
        <a:spcBef>
          <a:spcPct val="10000"/>
        </a:spcBef>
        <a:spcAft>
          <a:spcPct val="30000"/>
        </a:spcAft>
        <a:buChar char="–"/>
        <a:defRPr>
          <a:solidFill>
            <a:schemeClr val="tx1"/>
          </a:solidFill>
          <a:latin typeface="Futura Bk" pitchFamily="34" charset="0"/>
        </a:defRPr>
      </a:lvl5pPr>
      <a:lvl6pPr marL="2390775" indent="-220663" algn="l" defTabSz="742950" rtl="0" fontAlgn="base">
        <a:lnSpc>
          <a:spcPct val="95000"/>
        </a:lnSpc>
        <a:spcBef>
          <a:spcPct val="10000"/>
        </a:spcBef>
        <a:spcAft>
          <a:spcPct val="30000"/>
        </a:spcAft>
        <a:buChar char="–"/>
        <a:defRPr>
          <a:solidFill>
            <a:schemeClr val="tx1"/>
          </a:solidFill>
          <a:latin typeface="Futura Bk" pitchFamily="34" charset="0"/>
        </a:defRPr>
      </a:lvl6pPr>
      <a:lvl7pPr marL="2847975" indent="-220663" algn="l" defTabSz="742950" rtl="0" fontAlgn="base">
        <a:lnSpc>
          <a:spcPct val="95000"/>
        </a:lnSpc>
        <a:spcBef>
          <a:spcPct val="10000"/>
        </a:spcBef>
        <a:spcAft>
          <a:spcPct val="30000"/>
        </a:spcAft>
        <a:buChar char="–"/>
        <a:defRPr>
          <a:solidFill>
            <a:schemeClr val="tx1"/>
          </a:solidFill>
          <a:latin typeface="Futura Bk" pitchFamily="34" charset="0"/>
        </a:defRPr>
      </a:lvl7pPr>
      <a:lvl8pPr marL="3305175" indent="-220663" algn="l" defTabSz="742950" rtl="0" fontAlgn="base">
        <a:lnSpc>
          <a:spcPct val="95000"/>
        </a:lnSpc>
        <a:spcBef>
          <a:spcPct val="10000"/>
        </a:spcBef>
        <a:spcAft>
          <a:spcPct val="30000"/>
        </a:spcAft>
        <a:buChar char="–"/>
        <a:defRPr>
          <a:solidFill>
            <a:schemeClr val="tx1"/>
          </a:solidFill>
          <a:latin typeface="Futura Bk" pitchFamily="34" charset="0"/>
        </a:defRPr>
      </a:lvl8pPr>
      <a:lvl9pPr marL="3762375" indent="-220663" algn="l" defTabSz="742950" rtl="0" fontAlgn="base">
        <a:lnSpc>
          <a:spcPct val="95000"/>
        </a:lnSpc>
        <a:spcBef>
          <a:spcPct val="10000"/>
        </a:spcBef>
        <a:spcAft>
          <a:spcPct val="30000"/>
        </a:spcAft>
        <a:buChar char="–"/>
        <a:defRPr>
          <a:solidFill>
            <a:schemeClr val="tx1"/>
          </a:solidFill>
          <a:latin typeface="Futura Bk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CAcQjRw&amp;url=http://ribalych.ru/2011/07/19/samye-strannye-zhivotnye/&amp;ei=xK8vVZz7HZLUasqlgOAB&amp;bvm=bv.91071109,d.d2s&amp;psig=AFQjCNGcJpysVcQt54hGxr76BERMSS7FqA&amp;ust=142927491523127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gif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189288" y="4581525"/>
            <a:ext cx="5492750" cy="1549400"/>
          </a:xfrm>
          <a:ln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ru-RU" b="1" smtClean="0">
              <a:latin typeface="Arial" charset="0"/>
            </a:endParaRPr>
          </a:p>
          <a:p>
            <a:pPr eaLnBrk="1" hangingPunct="1"/>
            <a:endParaRPr lang="en-US" altLang="ru-RU" b="1" smtClean="0">
              <a:latin typeface="Arial" charset="0"/>
            </a:endParaRPr>
          </a:p>
          <a:p>
            <a:pPr eaLnBrk="1" hangingPunct="1"/>
            <a:endParaRPr lang="en-US" altLang="ru-RU" b="1" smtClean="0">
              <a:latin typeface="Arial" charset="0"/>
            </a:endParaRPr>
          </a:p>
          <a:p>
            <a:pPr eaLnBrk="1" hangingPunct="1"/>
            <a:endParaRPr lang="en-US" altLang="ru-RU" b="1" smtClean="0">
              <a:latin typeface="Arial" charset="0"/>
            </a:endParaRPr>
          </a:p>
        </p:txBody>
      </p:sp>
      <p:pic>
        <p:nvPicPr>
          <p:cNvPr id="5126" name="Picture 8" descr="russ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563" y="4100513"/>
            <a:ext cx="3751262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123825" y="5008563"/>
            <a:ext cx="28908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accent1"/>
                </a:solidFill>
                <a:miter lim="800000"/>
                <a:headEnd/>
                <a:tailEnd type="none" w="lg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91440" bIns="91440">
            <a:spAutoFit/>
          </a:bodyPr>
          <a:lstStyle/>
          <a:p>
            <a:r>
              <a:rPr lang="ru-RU" altLang="ru-RU" sz="1800" b="1" dirty="0" smtClean="0">
                <a:solidFill>
                  <a:schemeClr val="bg2"/>
                </a:solidFill>
              </a:rPr>
              <a:t>Алексей </a:t>
            </a:r>
            <a:r>
              <a:rPr lang="ru-RU" altLang="ru-RU" sz="1800" b="1" dirty="0">
                <a:solidFill>
                  <a:schemeClr val="bg2"/>
                </a:solidFill>
              </a:rPr>
              <a:t>Пятницких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14663" y="1685968"/>
            <a:ext cx="5586412" cy="1368508"/>
          </a:xfrm>
        </p:spPr>
        <p:txBody>
          <a:bodyPr/>
          <a:lstStyle/>
          <a:p>
            <a:pPr algn="ctr" eaLnBrk="1" hangingPunct="1"/>
            <a:r>
              <a:rPr lang="en-US" sz="2800" b="1" dirty="0" smtClean="0"/>
              <a:t>FX-RTOS </a:t>
            </a:r>
            <a:r>
              <a:rPr lang="ru-RU" sz="2800" b="1" dirty="0" smtClean="0"/>
              <a:t>– что за зверь и с чем его едят?</a:t>
            </a:r>
            <a:endParaRPr lang="ru-RU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629" y="12032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1125194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bg2"/>
                </a:solidFill>
              </a:rPr>
              <a:t>Преимущества </a:t>
            </a:r>
            <a:r>
              <a:rPr lang="ru-RU" sz="4000" dirty="0" err="1" smtClean="0">
                <a:solidFill>
                  <a:schemeClr val="bg2"/>
                </a:solidFill>
              </a:rPr>
              <a:t>конфигурируемости</a:t>
            </a:r>
            <a:endParaRPr lang="ru-RU" sz="4000" dirty="0">
              <a:solidFill>
                <a:schemeClr val="bg2"/>
              </a:solidFill>
            </a:endParaRPr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57200" y="2188143"/>
            <a:ext cx="8229600" cy="4389120"/>
          </a:xfrm>
        </p:spPr>
        <p:txBody>
          <a:bodyPr/>
          <a:lstStyle/>
          <a:p>
            <a:r>
              <a:rPr lang="ru-RU" dirty="0" smtClean="0"/>
              <a:t>Возможность купить только одну операционную систему и применять её для разных задач</a:t>
            </a:r>
          </a:p>
          <a:p>
            <a:r>
              <a:rPr lang="ru-RU" dirty="0" smtClean="0"/>
              <a:t>Изучение только одного </a:t>
            </a:r>
            <a:r>
              <a:rPr lang="en-US" dirty="0" smtClean="0"/>
              <a:t>API</a:t>
            </a:r>
          </a:p>
          <a:p>
            <a:r>
              <a:rPr lang="ru-RU" dirty="0" smtClean="0"/>
              <a:t>Одна кодовая база для всех задач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</a:rPr>
              <a:t>У конкурентов для разных задач применяются разные операционные системы, имеющие разные </a:t>
            </a:r>
            <a:r>
              <a:rPr lang="en-US" sz="2400" dirty="0" smtClean="0">
                <a:solidFill>
                  <a:srgbClr val="FF0000"/>
                </a:solidFill>
              </a:rPr>
              <a:t>API </a:t>
            </a:r>
            <a:r>
              <a:rPr lang="ru-RU" sz="2400" dirty="0" smtClean="0">
                <a:solidFill>
                  <a:srgbClr val="FF0000"/>
                </a:solidFill>
              </a:rPr>
              <a:t>и не совместимые между собой!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2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629" y="12032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78315" y="1263966"/>
            <a:ext cx="8229600" cy="4691665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2"/>
                </a:solidFill>
              </a:rPr>
              <a:t>Д</a:t>
            </a:r>
            <a:r>
              <a:rPr lang="ru-RU" sz="2400" b="1" dirty="0" smtClean="0">
                <a:solidFill>
                  <a:schemeClr val="bg2"/>
                </a:solidFill>
              </a:rPr>
              <a:t>ругие особенности, не менее важные, но более сложные:</a:t>
            </a:r>
            <a:br>
              <a:rPr lang="ru-RU" sz="2400" b="1" dirty="0" smtClean="0">
                <a:solidFill>
                  <a:schemeClr val="bg2"/>
                </a:solidFill>
              </a:rPr>
            </a:br>
            <a:r>
              <a:rPr lang="ru-RU" sz="3600" b="1" dirty="0" smtClean="0">
                <a:solidFill>
                  <a:schemeClr val="bg2"/>
                </a:solidFill>
              </a:rPr>
              <a:t/>
            </a:r>
            <a:br>
              <a:rPr lang="ru-RU" sz="3600" b="1" dirty="0" smtClean="0">
                <a:solidFill>
                  <a:schemeClr val="bg2"/>
                </a:solidFill>
              </a:rPr>
            </a:br>
            <a:r>
              <a:rPr lang="ru-RU" sz="2000" b="1" dirty="0" smtClean="0">
                <a:solidFill>
                  <a:schemeClr val="bg2"/>
                </a:solidFill>
              </a:rPr>
              <a:t>1. Режим защиты памяти</a:t>
            </a:r>
            <a:r>
              <a:rPr lang="ru-RU" sz="2000" b="1" dirty="0">
                <a:solidFill>
                  <a:schemeClr val="bg2"/>
                </a:solidFill>
              </a:rPr>
              <a:t>, который есть в "больших" ОС, таких как </a:t>
            </a:r>
            <a:r>
              <a:rPr lang="ru-RU" sz="2000" b="1" dirty="0" err="1">
                <a:solidFill>
                  <a:schemeClr val="bg2"/>
                </a:solidFill>
              </a:rPr>
              <a:t>VxWorks</a:t>
            </a:r>
            <a:r>
              <a:rPr lang="ru-RU" sz="2000" b="1" dirty="0">
                <a:solidFill>
                  <a:schemeClr val="bg2"/>
                </a:solidFill>
              </a:rPr>
              <a:t>, QNX или </a:t>
            </a:r>
            <a:r>
              <a:rPr lang="ru-RU" sz="2000" b="1" dirty="0" err="1" smtClean="0">
                <a:solidFill>
                  <a:schemeClr val="bg2"/>
                </a:solidFill>
              </a:rPr>
              <a:t>Windows</a:t>
            </a:r>
            <a:r>
              <a:rPr lang="ru-RU" sz="2000" b="1" dirty="0" smtClean="0">
                <a:solidFill>
                  <a:schemeClr val="bg2"/>
                </a:solidFill>
              </a:rPr>
              <a:t>, способный работать на более слабых процессорах</a:t>
            </a:r>
            <a:br>
              <a:rPr lang="ru-RU" sz="2000" b="1" dirty="0" smtClean="0">
                <a:solidFill>
                  <a:schemeClr val="bg2"/>
                </a:solidFill>
              </a:rPr>
            </a:br>
            <a:r>
              <a:rPr lang="ru-RU" sz="2000" b="1" dirty="0" smtClean="0">
                <a:solidFill>
                  <a:schemeClr val="bg2"/>
                </a:solidFill>
              </a:rPr>
              <a:t/>
            </a:r>
            <a:br>
              <a:rPr lang="ru-RU" sz="2000" b="1" dirty="0" smtClean="0">
                <a:solidFill>
                  <a:schemeClr val="bg2"/>
                </a:solidFill>
              </a:rPr>
            </a:br>
            <a:r>
              <a:rPr lang="ru-RU" sz="2000" b="1" dirty="0" smtClean="0">
                <a:solidFill>
                  <a:schemeClr val="bg2"/>
                </a:solidFill>
              </a:rPr>
              <a:t>2. Работа в конфигурации с двумя разными процессорами на одной плате, как, например,</a:t>
            </a:r>
            <a:r>
              <a:rPr lang="en-US" sz="2000" b="1" dirty="0">
                <a:solidFill>
                  <a:schemeClr val="bg2"/>
                </a:solidFill>
              </a:rPr>
              <a:t> </a:t>
            </a:r>
            <a:r>
              <a:rPr lang="en-US" sz="2000" b="1" dirty="0" smtClean="0">
                <a:solidFill>
                  <a:schemeClr val="bg2"/>
                </a:solidFill>
              </a:rPr>
              <a:t>Cortex </a:t>
            </a:r>
            <a:r>
              <a:rPr lang="en-US" sz="2000" b="1" dirty="0">
                <a:solidFill>
                  <a:schemeClr val="bg2"/>
                </a:solidFill>
              </a:rPr>
              <a:t>M4 </a:t>
            </a:r>
            <a:r>
              <a:rPr lang="ru-RU" sz="2000" b="1" dirty="0">
                <a:solidFill>
                  <a:schemeClr val="bg2"/>
                </a:solidFill>
              </a:rPr>
              <a:t>и </a:t>
            </a:r>
            <a:r>
              <a:rPr lang="en-US" sz="2000" b="1" dirty="0">
                <a:solidFill>
                  <a:schemeClr val="bg2"/>
                </a:solidFill>
              </a:rPr>
              <a:t>Cortex </a:t>
            </a:r>
            <a:r>
              <a:rPr lang="en-US" sz="2000" b="1" dirty="0" smtClean="0">
                <a:solidFill>
                  <a:schemeClr val="bg2"/>
                </a:solidFill>
              </a:rPr>
              <a:t>M0</a:t>
            </a:r>
            <a:r>
              <a:rPr lang="ru-RU" sz="2000" b="1" dirty="0" smtClean="0">
                <a:solidFill>
                  <a:schemeClr val="bg2"/>
                </a:solidFill>
              </a:rPr>
              <a:t>, установленные на одной плате</a:t>
            </a:r>
            <a:r>
              <a:rPr lang="ru-RU" sz="3600" b="1" dirty="0">
                <a:solidFill>
                  <a:schemeClr val="bg2"/>
                </a:solidFill>
              </a:rPr>
              <a:t/>
            </a:r>
            <a:br>
              <a:rPr lang="ru-RU" sz="3600" b="1" dirty="0">
                <a:solidFill>
                  <a:schemeClr val="bg2"/>
                </a:solidFill>
              </a:rPr>
            </a:br>
            <a:endParaRPr lang="ru-RU" sz="3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2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FX-RTOS </a:t>
            </a:r>
            <a:r>
              <a:rPr lang="ru-RU" dirty="0" smtClean="0"/>
              <a:t>сегодня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966179"/>
              </p:ext>
            </p:extLst>
          </p:nvPr>
        </p:nvGraphicFramePr>
        <p:xfrm>
          <a:off x="192505" y="1718595"/>
          <a:ext cx="8229600" cy="4114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78696"/>
                <a:gridCol w="505090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Поддерживаемые процессоры</a:t>
                      </a:r>
                      <a:r>
                        <a:rPr lang="en-US" dirty="0" smtClean="0"/>
                        <a:t>: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>
                          <a:latin typeface="+mj-lt"/>
                        </a:rPr>
                        <a:t>ARM</a:t>
                      </a:r>
                      <a:r>
                        <a:rPr lang="en-US" baseline="0" dirty="0" smtClean="0">
                          <a:latin typeface="+mj-lt"/>
                        </a:rPr>
                        <a:t> Cortex-M0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baseline="0" dirty="0" smtClean="0">
                          <a:latin typeface="+mj-lt"/>
                        </a:rPr>
                        <a:t>ARM Cortex-M3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baseline="0" dirty="0" smtClean="0">
                          <a:latin typeface="+mj-lt"/>
                        </a:rPr>
                        <a:t>ARM Cortex-A9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baseline="0" dirty="0" smtClean="0">
                          <a:latin typeface="+mj-lt"/>
                        </a:rPr>
                        <a:t>AVR32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baseline="0" dirty="0" smtClean="0">
                          <a:latin typeface="+mj-lt"/>
                        </a:rPr>
                        <a:t>PIC32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baseline="0" dirty="0" smtClean="0">
                          <a:latin typeface="+mj-lt"/>
                        </a:rPr>
                        <a:t>x86</a:t>
                      </a:r>
                      <a:endParaRPr lang="ru-RU" dirty="0">
                        <a:latin typeface="+mj-lt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Поддерживаемые</a:t>
                      </a:r>
                      <a:r>
                        <a:rPr lang="ru-RU" baseline="0" dirty="0" smtClean="0"/>
                        <a:t> среды разработки (компиляторы)</a:t>
                      </a:r>
                      <a:r>
                        <a:rPr lang="en-US" baseline="0" dirty="0" smtClean="0"/>
                        <a:t>: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GNU (</a:t>
                      </a:r>
                      <a:r>
                        <a:rPr lang="en-US" dirty="0" err="1" smtClean="0"/>
                        <a:t>gcc</a:t>
                      </a:r>
                      <a:r>
                        <a:rPr lang="en-US" dirty="0" smtClean="0"/>
                        <a:t>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smtClean="0"/>
                        <a:t>IAR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err="1" smtClean="0"/>
                        <a:t>Keil</a:t>
                      </a:r>
                      <a:endParaRPr lang="en-US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US" dirty="0" err="1" smtClean="0"/>
                        <a:t>MsBuild</a:t>
                      </a:r>
                      <a:endParaRPr lang="en-US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endParaRPr lang="ru-RU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Документация</a:t>
                      </a:r>
                      <a:r>
                        <a:rPr lang="en-US" dirty="0" smtClean="0"/>
                        <a:t>:</a:t>
                      </a:r>
                      <a:endParaRPr lang="ru-RU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dirty="0" smtClean="0"/>
                        <a:t>Руководство</a:t>
                      </a:r>
                      <a:r>
                        <a:rPr lang="ru-RU" baseline="0" dirty="0" smtClean="0"/>
                        <a:t> пользователя </a:t>
                      </a:r>
                      <a:r>
                        <a:rPr lang="en-US" baseline="0" dirty="0" smtClean="0"/>
                        <a:t>(</a:t>
                      </a:r>
                      <a:r>
                        <a:rPr lang="ru-RU" baseline="0" dirty="0" smtClean="0"/>
                        <a:t>рус)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Справочник по </a:t>
                      </a:r>
                      <a:r>
                        <a:rPr lang="en-US" baseline="0" dirty="0" smtClean="0"/>
                        <a:t>API </a:t>
                      </a:r>
                      <a:r>
                        <a:rPr lang="ru-RU" baseline="0" dirty="0" smtClean="0"/>
                        <a:t>(рус)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ru-RU" baseline="0" dirty="0" smtClean="0"/>
                        <a:t>Руководство по конфигурированию (рус)</a:t>
                      </a:r>
                      <a:endParaRPr lang="ru-RU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45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поставки </a:t>
            </a:r>
            <a:r>
              <a:rPr lang="en-US" dirty="0" smtClean="0"/>
              <a:t>FX-RTOS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141121"/>
              </p:ext>
            </p:extLst>
          </p:nvPr>
        </p:nvGraphicFramePr>
        <p:xfrm>
          <a:off x="467544" y="1916832"/>
          <a:ext cx="7992888" cy="4254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1440160"/>
                <a:gridCol w="1584176"/>
                <a:gridCol w="1296144"/>
              </a:tblGrid>
              <a:tr h="324036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Standard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Professional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Ultimate</a:t>
                      </a:r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ESR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Threads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Timers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Events/Semaphores/</a:t>
                      </a:r>
                      <a:r>
                        <a:rPr lang="en-US" sz="1400" dirty="0" err="1" smtClean="0"/>
                        <a:t>Mutexes</a:t>
                      </a:r>
                      <a:r>
                        <a:rPr lang="en-US" sz="1400" dirty="0" smtClean="0"/>
                        <a:t>/Queue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Condvars</a:t>
                      </a:r>
                      <a:r>
                        <a:rPr lang="en-US" sz="1400" dirty="0" smtClean="0"/>
                        <a:t>/Barriers/</a:t>
                      </a:r>
                      <a:r>
                        <a:rPr lang="en-US" sz="1400" dirty="0" err="1" smtClean="0"/>
                        <a:t>RWLocks</a:t>
                      </a:r>
                      <a:r>
                        <a:rPr lang="en-US" sz="1400" dirty="0" smtClean="0"/>
                        <a:t>/Pairs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Win32 simulator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Multiple threads</a:t>
                      </a:r>
                      <a:r>
                        <a:rPr lang="en-US" sz="1400" baseline="0" dirty="0" smtClean="0"/>
                        <a:t> per priority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Timer handling at thread level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Signals &amp; APC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Memory allocators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Trace &amp; runtime statistics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Multiprocessor support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607" y="2326209"/>
            <a:ext cx="288032" cy="2880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326209"/>
            <a:ext cx="288032" cy="2880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919" y="2614241"/>
            <a:ext cx="288032" cy="2880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653267"/>
            <a:ext cx="288032" cy="28803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2947990"/>
            <a:ext cx="288032" cy="28803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607" y="2941299"/>
            <a:ext cx="288032" cy="28803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58" y="3284984"/>
            <a:ext cx="288032" cy="28803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610" y="3284984"/>
            <a:ext cx="288032" cy="28803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38" y="3573016"/>
            <a:ext cx="288032" cy="28803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38" y="3952279"/>
            <a:ext cx="288032" cy="28803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38" y="4251316"/>
            <a:ext cx="288032" cy="28803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38" y="4559243"/>
            <a:ext cx="288032" cy="28803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875239"/>
            <a:ext cx="288032" cy="28803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38" y="5209478"/>
            <a:ext cx="288032" cy="288032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363" y="5523561"/>
            <a:ext cx="288032" cy="28803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319518"/>
            <a:ext cx="288032" cy="288032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646576"/>
            <a:ext cx="288032" cy="288032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941299"/>
            <a:ext cx="288032" cy="288032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770" y="3278293"/>
            <a:ext cx="288032" cy="288032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98" y="3566325"/>
            <a:ext cx="288032" cy="288032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98" y="3945588"/>
            <a:ext cx="288032" cy="288032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98" y="4244625"/>
            <a:ext cx="288032" cy="288032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98" y="4552552"/>
            <a:ext cx="288032" cy="28803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4868548"/>
            <a:ext cx="288032" cy="288032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398" y="5202787"/>
            <a:ext cx="288032" cy="288032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523" y="5516870"/>
            <a:ext cx="288032" cy="288032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841821"/>
            <a:ext cx="28803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13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Варианты поставки </a:t>
            </a:r>
            <a:r>
              <a:rPr lang="en-US" dirty="0" smtClean="0"/>
              <a:t>FX-RTOS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274490"/>
              </p:ext>
            </p:extLst>
          </p:nvPr>
        </p:nvGraphicFramePr>
        <p:xfrm>
          <a:off x="467544" y="1916832"/>
          <a:ext cx="799288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1440160"/>
                <a:gridCol w="1584176"/>
                <a:gridCol w="1296144"/>
              </a:tblGrid>
              <a:tr h="324036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Standard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Professional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Ultimate</a:t>
                      </a:r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Memory protection *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Configurable interrupt architecture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Custom OS configurations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FAT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$200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TCP/IP stack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$200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Support (</a:t>
                      </a:r>
                      <a:r>
                        <a:rPr lang="en-US" dirty="0" smtClean="0">
                          <a:latin typeface="+mj-lt"/>
                        </a:rPr>
                        <a:t>1 </a:t>
                      </a:r>
                      <a:r>
                        <a:rPr lang="en-US" dirty="0" smtClean="0"/>
                        <a:t>year)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Forum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Email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VIP</a:t>
                      </a:r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Source Code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Limited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$3 000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Full</a:t>
                      </a:r>
                      <a:endParaRPr lang="ru-RU" dirty="0"/>
                    </a:p>
                  </a:txBody>
                  <a:tcPr/>
                </a:tc>
              </a:tr>
              <a:tr h="324036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Price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Free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$1 500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j-lt"/>
                        </a:rPr>
                        <a:t>$15 000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458" y="2314657"/>
            <a:ext cx="288032" cy="28803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411" y="2674697"/>
            <a:ext cx="288032" cy="288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411" y="3038732"/>
            <a:ext cx="288032" cy="2880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411" y="3789040"/>
            <a:ext cx="288032" cy="2880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735" y="4149080"/>
            <a:ext cx="288032" cy="288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10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VIP Support (RTOS as a Service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Каждая задача требует конфигурирования ОС под собственные нужды. </a:t>
            </a:r>
          </a:p>
          <a:p>
            <a:r>
              <a:rPr lang="ru-RU" dirty="0" smtClean="0"/>
              <a:t>У системы управления ядерным реактором и стиральной машиной часто взаимоисключающие требования (у первой максимальная надежность, у второй – низкая стоимость и наиболее дешевый контроллер). </a:t>
            </a:r>
          </a:p>
          <a:p>
            <a:r>
              <a:rPr lang="ru-RU" dirty="0" smtClean="0"/>
              <a:t>Важно уметь масштабировать и конфигурировать ОС в широких пределах и в соответствии в любым параметром, не только по «реалтаймности». </a:t>
            </a:r>
          </a:p>
          <a:p>
            <a:r>
              <a:rPr lang="ru-RU" dirty="0" smtClean="0"/>
              <a:t>Мы предоставляем сервисы по «заточке» </a:t>
            </a:r>
            <a:r>
              <a:rPr lang="en-US" dirty="0" smtClean="0"/>
              <a:t>FX-RTOS </a:t>
            </a:r>
            <a:r>
              <a:rPr lang="ru-RU" dirty="0" smtClean="0"/>
              <a:t>ровно под то, что нужно клиенту</a:t>
            </a:r>
            <a:r>
              <a:rPr lang="en-US" dirty="0" smtClean="0"/>
              <a:t> </a:t>
            </a:r>
            <a:r>
              <a:rPr lang="ru-RU" dirty="0" smtClean="0"/>
              <a:t>и оно будет в этой области быстрее и компактнее конкурентов, у которых возможности конфигурирования ограничены.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08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2105" y="6653213"/>
            <a:ext cx="401637" cy="152400"/>
          </a:xfrm>
          <a:ln/>
        </p:spPr>
        <p:txBody>
          <a:bodyPr/>
          <a:lstStyle/>
          <a:p>
            <a:pPr>
              <a:defRPr/>
            </a:pPr>
            <a:fld id="{AE650CE7-2B35-4D57-B3C3-1EDABBFCE120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Rectangle 6"/>
          <p:cNvSpPr txBox="1">
            <a:spLocks noGrp="1" noChangeArrowheads="1"/>
          </p:cNvSpPr>
          <p:nvPr/>
        </p:nvSpPr>
        <p:spPr bwMode="gray">
          <a:xfrm>
            <a:off x="342105" y="6653213"/>
            <a:ext cx="401637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 eaLnBrk="0" hangingPunct="0">
              <a:spcBef>
                <a:spcPct val="0"/>
              </a:spcBef>
              <a:defRPr/>
            </a:pPr>
            <a:fld id="{23A6D497-B5D2-4245-8490-DE020A5D2B4B}" type="slidenum">
              <a:rPr lang="en-US">
                <a:solidFill>
                  <a:srgbClr val="0A357E"/>
                </a:solidFill>
                <a:latin typeface="+mn-lt"/>
              </a:rPr>
              <a:pPr algn="r" eaLnBrk="0" hangingPunct="0">
                <a:spcBef>
                  <a:spcPct val="0"/>
                </a:spcBef>
                <a:defRPr/>
              </a:pPr>
              <a:t>16</a:t>
            </a:fld>
            <a:endParaRPr lang="en-US">
              <a:solidFill>
                <a:srgbClr val="0A357E"/>
              </a:solidFill>
              <a:latin typeface="+mn-lt"/>
            </a:endParaRPr>
          </a:p>
        </p:txBody>
      </p:sp>
      <p:sp>
        <p:nvSpPr>
          <p:cNvPr id="6" name="Rectangle 6"/>
          <p:cNvSpPr txBox="1">
            <a:spLocks noGrp="1" noChangeArrowheads="1"/>
          </p:cNvSpPr>
          <p:nvPr/>
        </p:nvSpPr>
        <p:spPr bwMode="gray">
          <a:xfrm>
            <a:off x="342105" y="6653213"/>
            <a:ext cx="401637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 eaLnBrk="0" hangingPunct="0">
              <a:spcBef>
                <a:spcPct val="0"/>
              </a:spcBef>
              <a:defRPr/>
            </a:pPr>
            <a:fld id="{7F70A2FD-C2DE-4338-8EC0-AE18B707401E}" type="slidenum">
              <a:rPr lang="en-US">
                <a:solidFill>
                  <a:srgbClr val="0A357E"/>
                </a:solidFill>
                <a:latin typeface="+mn-lt"/>
              </a:rPr>
              <a:pPr algn="r" eaLnBrk="0" hangingPunct="0">
                <a:spcBef>
                  <a:spcPct val="0"/>
                </a:spcBef>
                <a:defRPr/>
              </a:pPr>
              <a:t>16</a:t>
            </a:fld>
            <a:endParaRPr lang="en-US">
              <a:solidFill>
                <a:srgbClr val="0A357E"/>
              </a:solidFill>
              <a:latin typeface="+mn-lt"/>
            </a:endParaRP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 bwMode="gray">
          <a:xfrm>
            <a:off x="342105" y="6653213"/>
            <a:ext cx="401637" cy="152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r" eaLnBrk="0" hangingPunct="0">
              <a:spcBef>
                <a:spcPct val="0"/>
              </a:spcBef>
              <a:defRPr/>
            </a:pPr>
            <a:fld id="{B004E799-952B-4F12-AD52-40D64776DCF7}" type="slidenum">
              <a:rPr lang="en-US">
                <a:solidFill>
                  <a:srgbClr val="0A357E"/>
                </a:solidFill>
                <a:latin typeface="+mn-lt"/>
              </a:rPr>
              <a:pPr algn="r" eaLnBrk="0" hangingPunct="0">
                <a:spcBef>
                  <a:spcPct val="0"/>
                </a:spcBef>
                <a:defRPr/>
              </a:pPr>
              <a:t>16</a:t>
            </a:fld>
            <a:endParaRPr lang="en-US">
              <a:solidFill>
                <a:srgbClr val="0A357E"/>
              </a:solidFill>
              <a:latin typeface="+mn-lt"/>
            </a:endParaRPr>
          </a:p>
        </p:txBody>
      </p:sp>
      <p:sp>
        <p:nvSpPr>
          <p:cNvPr id="10055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0557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2105" y="1233586"/>
            <a:ext cx="8563769" cy="1052414"/>
          </a:xfrm>
        </p:spPr>
        <p:txBody>
          <a:bodyPr/>
          <a:lstStyle/>
          <a:p>
            <a:pPr marL="0" indent="0" algn="ctr" eaLnBrk="1" hangingPunct="1">
              <a:buSzPct val="132000"/>
              <a:buFontTx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5 </a:t>
            </a:r>
            <a:r>
              <a:rPr lang="ru-RU" sz="3200" b="1" dirty="0" smtClean="0">
                <a:solidFill>
                  <a:srgbClr val="FF0000"/>
                </a:solidFill>
              </a:rPr>
              <a:t>основных тезисов при общении с заказчиками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black">
          <a:xfrm>
            <a:off x="342105" y="2438400"/>
            <a:ext cx="8563769" cy="7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>
            <a:lvl1pPr marL="225425" indent="-22542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Char char="•"/>
              <a:defRPr sz="26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71488" indent="-24447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Font typeface="Futura Bk" pitchFamily="34" charset="0"/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700088" indent="-214313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SzPct val="85000"/>
              <a:buChar char="•"/>
              <a:defRPr sz="2200">
                <a:solidFill>
                  <a:schemeClr val="bg2"/>
                </a:solidFill>
                <a:latin typeface="+mn-lt"/>
              </a:defRPr>
            </a:lvl3pPr>
            <a:lvl4pPr marL="1208088" indent="-1825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Font typeface="Futura Bk" pitchFamily="34" charset="0"/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4pPr>
            <a:lvl5pPr marL="1933575" indent="-2206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5pPr>
            <a:lvl6pPr marL="23907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6pPr>
            <a:lvl7pPr marL="28479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7pPr>
            <a:lvl8pPr marL="33051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8pPr>
            <a:lvl9pPr marL="37623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marL="0" indent="0" eaLnBrk="1" hangingPunct="1">
              <a:buSzPct val="132000"/>
              <a:buFontTx/>
              <a:buNone/>
            </a:pPr>
            <a:r>
              <a:rPr lang="ru-RU" sz="2800" b="1" kern="0" dirty="0" smtClean="0"/>
              <a:t>1. Российский продукт</a:t>
            </a:r>
            <a:endParaRPr lang="en-US" sz="2800" b="1" kern="0" dirty="0" smtClean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black">
          <a:xfrm>
            <a:off x="342105" y="3160795"/>
            <a:ext cx="8563769" cy="7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>
            <a:lvl1pPr marL="225425" indent="-22542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Char char="•"/>
              <a:defRPr sz="26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71488" indent="-24447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Font typeface="Futura Bk" pitchFamily="34" charset="0"/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700088" indent="-214313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SzPct val="85000"/>
              <a:buChar char="•"/>
              <a:defRPr sz="2200">
                <a:solidFill>
                  <a:schemeClr val="bg2"/>
                </a:solidFill>
                <a:latin typeface="+mn-lt"/>
              </a:defRPr>
            </a:lvl3pPr>
            <a:lvl4pPr marL="1208088" indent="-1825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Font typeface="Futura Bk" pitchFamily="34" charset="0"/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4pPr>
            <a:lvl5pPr marL="1933575" indent="-2206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5pPr>
            <a:lvl6pPr marL="23907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6pPr>
            <a:lvl7pPr marL="28479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7pPr>
            <a:lvl8pPr marL="33051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8pPr>
            <a:lvl9pPr marL="37623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marL="0" indent="0" eaLnBrk="1" hangingPunct="1">
              <a:buSzPct val="132000"/>
              <a:buNone/>
            </a:pPr>
            <a:r>
              <a:rPr lang="ru-RU" b="1" kern="0" dirty="0" smtClean="0"/>
              <a:t>2. </a:t>
            </a:r>
            <a:r>
              <a:rPr lang="ru-RU" b="1" dirty="0"/>
              <a:t>Жёсткое реальное время</a:t>
            </a:r>
            <a:endParaRPr lang="ru-RU" dirty="0"/>
          </a:p>
          <a:p>
            <a:pPr marL="0" indent="0" eaLnBrk="1" hangingPunct="1">
              <a:buSzPct val="132000"/>
              <a:buFontTx/>
              <a:buNone/>
            </a:pPr>
            <a:endParaRPr lang="en-US" b="1" kern="0" dirty="0" smtClean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black">
          <a:xfrm>
            <a:off x="342105" y="3883190"/>
            <a:ext cx="8563769" cy="7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>
            <a:lvl1pPr marL="225425" indent="-22542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Char char="•"/>
              <a:defRPr sz="26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71488" indent="-24447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Font typeface="Futura Bk" pitchFamily="34" charset="0"/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700088" indent="-214313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SzPct val="85000"/>
              <a:buChar char="•"/>
              <a:defRPr sz="2200">
                <a:solidFill>
                  <a:schemeClr val="bg2"/>
                </a:solidFill>
                <a:latin typeface="+mn-lt"/>
              </a:defRPr>
            </a:lvl3pPr>
            <a:lvl4pPr marL="1208088" indent="-1825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Font typeface="Futura Bk" pitchFamily="34" charset="0"/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4pPr>
            <a:lvl5pPr marL="1933575" indent="-2206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5pPr>
            <a:lvl6pPr marL="23907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6pPr>
            <a:lvl7pPr marL="28479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7pPr>
            <a:lvl8pPr marL="33051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8pPr>
            <a:lvl9pPr marL="37623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marL="0" indent="0" eaLnBrk="1" hangingPunct="1">
              <a:buSzPct val="132000"/>
              <a:buNone/>
            </a:pPr>
            <a:r>
              <a:rPr lang="ru-RU" sz="2400" b="1" kern="0" dirty="0" smtClean="0"/>
              <a:t>3. </a:t>
            </a:r>
            <a:r>
              <a:rPr lang="ru-RU" sz="2400" b="1" dirty="0"/>
              <a:t>Компонентная архитектура</a:t>
            </a:r>
            <a:endParaRPr lang="en-US" sz="2400" b="1" kern="0" dirty="0" smtClean="0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black">
          <a:xfrm>
            <a:off x="342105" y="4605585"/>
            <a:ext cx="8563769" cy="7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>
            <a:lvl1pPr marL="225425" indent="-22542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Char char="•"/>
              <a:defRPr sz="26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71488" indent="-24447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Font typeface="Futura Bk" pitchFamily="34" charset="0"/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700088" indent="-214313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SzPct val="85000"/>
              <a:buChar char="•"/>
              <a:defRPr sz="2200">
                <a:solidFill>
                  <a:schemeClr val="bg2"/>
                </a:solidFill>
                <a:latin typeface="+mn-lt"/>
              </a:defRPr>
            </a:lvl3pPr>
            <a:lvl4pPr marL="1208088" indent="-1825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Font typeface="Futura Bk" pitchFamily="34" charset="0"/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4pPr>
            <a:lvl5pPr marL="1933575" indent="-2206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5pPr>
            <a:lvl6pPr marL="23907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6pPr>
            <a:lvl7pPr marL="28479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7pPr>
            <a:lvl8pPr marL="33051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8pPr>
            <a:lvl9pPr marL="37623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marL="0" indent="0" eaLnBrk="1" hangingPunct="1">
              <a:buSzPct val="132000"/>
              <a:buNone/>
            </a:pPr>
            <a:r>
              <a:rPr lang="ru-RU" sz="2200" b="1" kern="0" dirty="0" smtClean="0"/>
              <a:t>4. </a:t>
            </a:r>
            <a:r>
              <a:rPr lang="ru-RU" sz="2200" b="1" dirty="0"/>
              <a:t>Защита памяти</a:t>
            </a:r>
            <a:endParaRPr lang="ru-RU" sz="2200" dirty="0"/>
          </a:p>
          <a:p>
            <a:pPr marL="0" indent="0" eaLnBrk="1" hangingPunct="1">
              <a:buSzPct val="132000"/>
              <a:buNone/>
            </a:pPr>
            <a:endParaRPr lang="en-US" sz="2400" b="1" kern="0" dirty="0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black">
          <a:xfrm>
            <a:off x="342105" y="5327979"/>
            <a:ext cx="8563769" cy="74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0" bIns="0" numCol="1" anchor="t" anchorCtr="0" compatLnSpc="1">
            <a:prstTxWarp prst="textNoShape">
              <a:avLst/>
            </a:prstTxWarp>
          </a:bodyPr>
          <a:lstStyle>
            <a:lvl1pPr marL="225425" indent="-22542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Char char="•"/>
              <a:defRPr sz="26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71488" indent="-244475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buSzPct val="80000"/>
              <a:buFont typeface="Futura Bk" pitchFamily="34" charset="0"/>
              <a:buChar char="–"/>
              <a:defRPr sz="2400">
                <a:solidFill>
                  <a:schemeClr val="bg2"/>
                </a:solidFill>
                <a:latin typeface="+mn-lt"/>
              </a:defRPr>
            </a:lvl2pPr>
            <a:lvl3pPr marL="700088" indent="-214313" algn="l" defTabSz="742950" rtl="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30000"/>
              </a:spcAft>
              <a:buSzPct val="85000"/>
              <a:buChar char="•"/>
              <a:defRPr sz="2200">
                <a:solidFill>
                  <a:schemeClr val="bg2"/>
                </a:solidFill>
                <a:latin typeface="+mn-lt"/>
              </a:defRPr>
            </a:lvl3pPr>
            <a:lvl4pPr marL="1208088" indent="-1825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Font typeface="Futura Bk" pitchFamily="34" charset="0"/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4pPr>
            <a:lvl5pPr marL="1933575" indent="-220663" algn="l" defTabSz="742950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5pPr>
            <a:lvl6pPr marL="23907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6pPr>
            <a:lvl7pPr marL="28479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7pPr>
            <a:lvl8pPr marL="33051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8pPr>
            <a:lvl9pPr marL="3762375" indent="-220663" algn="l" defTabSz="742950" rtl="0" fontAlgn="base">
              <a:lnSpc>
                <a:spcPct val="95000"/>
              </a:lnSpc>
              <a:spcBef>
                <a:spcPct val="10000"/>
              </a:spcBef>
              <a:spcAft>
                <a:spcPct val="30000"/>
              </a:spcAft>
              <a:buChar char="–"/>
              <a:defRPr>
                <a:solidFill>
                  <a:schemeClr val="tx1"/>
                </a:solidFill>
                <a:latin typeface="Futura Bk" pitchFamily="34" charset="0"/>
              </a:defRPr>
            </a:lvl9pPr>
          </a:lstStyle>
          <a:p>
            <a:pPr marL="0" indent="0">
              <a:buNone/>
            </a:pPr>
            <a:r>
              <a:rPr lang="ru-RU" sz="2000" b="1" kern="0" dirty="0" smtClean="0"/>
              <a:t>5. </a:t>
            </a:r>
            <a:r>
              <a:rPr lang="ru-RU" sz="2000" b="1" dirty="0"/>
              <a:t>Поддержка многопроцессорных систем</a:t>
            </a:r>
            <a:endParaRPr lang="ru-RU" sz="2000" dirty="0"/>
          </a:p>
          <a:p>
            <a:pPr marL="0" indent="0" eaLnBrk="1" hangingPunct="1">
              <a:buSzPct val="132000"/>
              <a:buNone/>
            </a:pPr>
            <a:endParaRPr lang="en-US" sz="24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217372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0.gstatic.com/images?q=tbn:ANd9GcRbKmXuANIjvs5zZCkn1BsiRsmv31YcaU0kmZpjsGnYJBGlMCHC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059" y="1577975"/>
            <a:ext cx="4924425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1904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FX-RTOS?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598630" y="2463879"/>
            <a:ext cx="8229600" cy="178880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2"/>
                </a:solidFill>
              </a:rPr>
              <a:t>FX-RTOS</a:t>
            </a:r>
            <a:r>
              <a:rPr lang="en-US" sz="3600" dirty="0" smtClean="0">
                <a:solidFill>
                  <a:schemeClr val="bg2"/>
                </a:solidFill>
              </a:rPr>
              <a:t> – </a:t>
            </a:r>
            <a:r>
              <a:rPr lang="ru-RU" sz="3600" dirty="0" smtClean="0">
                <a:solidFill>
                  <a:schemeClr val="bg2"/>
                </a:solidFill>
              </a:rPr>
              <a:t>операционная система реального времени для микроконтроллерных систем</a:t>
            </a:r>
            <a:endParaRPr lang="ru-RU" sz="36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23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3462" y="18047"/>
            <a:ext cx="7772400" cy="1143000"/>
          </a:xfrm>
        </p:spPr>
        <p:txBody>
          <a:bodyPr/>
          <a:lstStyle/>
          <a:p>
            <a:pPr eaLnBrk="1" hangingPunct="1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подразумеваем, под микроконтроллерная система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6"/>
          <p:cNvSpPr>
            <a:spLocks noGrp="1"/>
          </p:cNvSpPr>
          <p:nvPr>
            <p:ph type="title"/>
          </p:nvPr>
        </p:nvSpPr>
        <p:spPr>
          <a:xfrm>
            <a:off x="709863" y="1305486"/>
            <a:ext cx="8229600" cy="852704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bg2"/>
                </a:solidFill>
              </a:rPr>
              <a:t>Целевая платформа</a:t>
            </a:r>
            <a:endParaRPr lang="ru-RU" sz="2800" dirty="0">
              <a:solidFill>
                <a:schemeClr val="bg2"/>
              </a:solidFill>
            </a:endParaRPr>
          </a:p>
        </p:txBody>
      </p:sp>
      <p:sp>
        <p:nvSpPr>
          <p:cNvPr id="6" name="Объект 7"/>
          <p:cNvSpPr>
            <a:spLocks noGrp="1"/>
          </p:cNvSpPr>
          <p:nvPr>
            <p:ph sz="half" idx="1"/>
          </p:nvPr>
        </p:nvSpPr>
        <p:spPr>
          <a:xfrm>
            <a:off x="372979" y="2158190"/>
            <a:ext cx="4038600" cy="3960440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+mj-lt"/>
              </a:rPr>
              <a:t>Arm Cortex M3:</a:t>
            </a:r>
          </a:p>
          <a:p>
            <a:pPr lvl="1"/>
            <a:r>
              <a:rPr lang="ru-RU" sz="2000" dirty="0" smtClean="0">
                <a:latin typeface="+mj-lt"/>
              </a:rPr>
              <a:t>100</a:t>
            </a:r>
            <a:r>
              <a:rPr lang="en-US" sz="2000" dirty="0" err="1" smtClean="0">
                <a:latin typeface="+mj-lt"/>
              </a:rPr>
              <a:t>Mhz</a:t>
            </a:r>
            <a:endParaRPr lang="en-US" sz="2000" dirty="0" smtClean="0">
              <a:latin typeface="+mj-lt"/>
            </a:endParaRPr>
          </a:p>
          <a:p>
            <a:pPr lvl="1"/>
            <a:r>
              <a:rPr lang="en-US" sz="2000" dirty="0" smtClean="0">
                <a:latin typeface="+mj-lt"/>
              </a:rPr>
              <a:t>RAM &lt;64K</a:t>
            </a:r>
          </a:p>
          <a:p>
            <a:pPr lvl="1"/>
            <a:r>
              <a:rPr lang="en-US" sz="2000" dirty="0" smtClean="0">
                <a:latin typeface="+mj-lt"/>
              </a:rPr>
              <a:t>FLASH &lt;256K</a:t>
            </a:r>
          </a:p>
          <a:p>
            <a:pPr lvl="1"/>
            <a:r>
              <a:rPr lang="ru-RU" sz="2000" dirty="0" smtClean="0">
                <a:latin typeface="+mj-lt"/>
              </a:rPr>
              <a:t>Не поддерживает </a:t>
            </a:r>
            <a:r>
              <a:rPr lang="en-US" sz="2000" dirty="0" smtClean="0">
                <a:latin typeface="+mj-lt"/>
              </a:rPr>
              <a:t>MMU (memory management unit)</a:t>
            </a:r>
          </a:p>
          <a:p>
            <a:r>
              <a:rPr lang="ru-RU" sz="2000" dirty="0" smtClean="0">
                <a:latin typeface="+mj-lt"/>
              </a:rPr>
              <a:t>Аналоги</a:t>
            </a:r>
            <a:r>
              <a:rPr lang="en-US" sz="2000" dirty="0" smtClean="0">
                <a:latin typeface="+mj-lt"/>
              </a:rPr>
              <a:t>:</a:t>
            </a:r>
          </a:p>
          <a:p>
            <a:pPr lvl="1"/>
            <a:r>
              <a:rPr lang="en-US" sz="2000" dirty="0" smtClean="0">
                <a:latin typeface="+mj-lt"/>
              </a:rPr>
              <a:t>PIC32</a:t>
            </a:r>
          </a:p>
          <a:p>
            <a:pPr lvl="1"/>
            <a:r>
              <a:rPr lang="en-US" sz="2000" dirty="0" smtClean="0">
                <a:latin typeface="+mj-lt"/>
              </a:rPr>
              <a:t>AVR32</a:t>
            </a:r>
          </a:p>
        </p:txBody>
      </p:sp>
      <p:pic>
        <p:nvPicPr>
          <p:cNvPr id="7" name="Объект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292" y="2349969"/>
            <a:ext cx="3421913" cy="277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20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1904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Кто целевые заказчики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251189" y="1685669"/>
            <a:ext cx="8229600" cy="412683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</a:rPr>
              <a:t>Областей </a:t>
            </a:r>
            <a:r>
              <a:rPr lang="ru-RU" sz="2400" b="1" dirty="0">
                <a:solidFill>
                  <a:schemeClr val="bg2"/>
                </a:solidFill>
              </a:rPr>
              <a:t>применения </a:t>
            </a:r>
            <a:r>
              <a:rPr lang="ru-RU" sz="2400" b="1" dirty="0" smtClean="0">
                <a:solidFill>
                  <a:schemeClr val="bg2"/>
                </a:solidFill>
              </a:rPr>
              <a:t>микроконтроллеров </a:t>
            </a:r>
            <a:r>
              <a:rPr lang="ru-RU" sz="2000" dirty="0" smtClean="0">
                <a:solidFill>
                  <a:schemeClr val="bg2"/>
                </a:solidFill>
              </a:rPr>
              <a:t/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бытовая техника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автоматизированный электропривод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системы мониторинга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HVAC-системы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автоматизация зданий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преобразовательная техника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преобразователи интерфейсов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торговые терминалы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контрольно-измерительное оборудование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медицинская техника </a:t>
            </a:r>
            <a:br>
              <a:rPr lang="ru-RU" sz="2000" dirty="0" smtClean="0">
                <a:solidFill>
                  <a:schemeClr val="bg2"/>
                </a:solidFill>
              </a:rPr>
            </a:br>
            <a:r>
              <a:rPr lang="ru-RU" sz="2000" dirty="0" smtClean="0">
                <a:solidFill>
                  <a:schemeClr val="bg2"/>
                </a:solidFill>
              </a:rPr>
              <a:t>игровые </a:t>
            </a:r>
            <a:r>
              <a:rPr lang="ru-RU" sz="2000" dirty="0">
                <a:solidFill>
                  <a:schemeClr val="bg2"/>
                </a:solidFill>
              </a:rPr>
              <a:t>устройства и многое другое.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invGray">
          <a:xfrm>
            <a:off x="633250" y="1044711"/>
            <a:ext cx="7847538" cy="894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FFFF99"/>
                </a:solidFill>
                <a:latin typeface="Times New Roman" pitchFamily="18" charset="0"/>
              </a:defRPr>
            </a:lvl9pPr>
          </a:lstStyle>
          <a:p>
            <a:r>
              <a:rPr lang="ru-RU" sz="4400" b="1" kern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Разработчики этих устройств</a:t>
            </a:r>
            <a:r>
              <a:rPr lang="en-US" sz="4400" b="1" kern="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u-RU" sz="4400" b="1" kern="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Application Examples for Cortex-M Process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524" y="5606452"/>
            <a:ext cx="5856989" cy="94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20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1904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Главные конкуренты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70" y="3545601"/>
            <a:ext cx="2787545" cy="922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69" y="1659578"/>
            <a:ext cx="2794977" cy="7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199" y="2528900"/>
            <a:ext cx="2787545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ttp://www.freertos.org/logo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183" y="4606852"/>
            <a:ext cx="2829079" cy="107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http://www.datalight.com/assets/images/MentorEmbedded_brand_lg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591" y="1520788"/>
            <a:ext cx="2904527" cy="84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3" descr="http://www.phaedsys.org/principals/keil/keilimages/keil-arm.gif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242" y="2528900"/>
            <a:ext cx="314128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567" y="3576353"/>
            <a:ext cx="3632964" cy="922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639" y="4604532"/>
            <a:ext cx="2232248" cy="1013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21378" y="2680174"/>
            <a:ext cx="2340000" cy="15696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dirty="0">
                <a:ln w="18000">
                  <a:solidFill>
                    <a:schemeClr val="accent1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9600" b="1" dirty="0">
              <a:ln w="18000">
                <a:solidFill>
                  <a:schemeClr val="accent1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7220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1904" y="0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716" y="1770120"/>
            <a:ext cx="4563478" cy="4696872"/>
          </a:xfrm>
          <a:prstGeom prst="rect">
            <a:avLst/>
          </a:prstGeom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854242" y="731337"/>
            <a:ext cx="7240062" cy="1253874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Полностью разработано в России!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20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08285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21" y="1251285"/>
            <a:ext cx="905977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/>
                </a:solidFill>
              </a:rPr>
              <a:t>«</a:t>
            </a:r>
            <a:r>
              <a:rPr lang="ru-RU" sz="2000" dirty="0">
                <a:solidFill>
                  <a:schemeClr val="bg2"/>
                </a:solidFill>
              </a:rPr>
              <a:t>Реальное время в операционных системах — это </a:t>
            </a:r>
            <a:r>
              <a:rPr lang="ru-RU" sz="2000" dirty="0" smtClean="0">
                <a:solidFill>
                  <a:schemeClr val="bg2"/>
                </a:solidFill>
              </a:rPr>
              <a:t>способность</a:t>
            </a:r>
            <a:r>
              <a:rPr lang="en-US" sz="2000" dirty="0" smtClean="0">
                <a:solidFill>
                  <a:schemeClr val="bg2"/>
                </a:solidFill>
              </a:rPr>
              <a:t> </a:t>
            </a:r>
            <a:r>
              <a:rPr lang="ru-RU" sz="2000" dirty="0" smtClean="0">
                <a:solidFill>
                  <a:schemeClr val="bg2"/>
                </a:solidFill>
              </a:rPr>
              <a:t>операционной </a:t>
            </a:r>
            <a:r>
              <a:rPr lang="ru-RU" sz="2000" dirty="0">
                <a:solidFill>
                  <a:schemeClr val="bg2"/>
                </a:solidFill>
              </a:rPr>
              <a:t>системы обеспечить требуемый уровень сервиса в определённый промежуток времени</a:t>
            </a:r>
            <a:r>
              <a:rPr lang="ru-RU" sz="2000" dirty="0" smtClean="0">
                <a:solidFill>
                  <a:schemeClr val="bg2"/>
                </a:solidFill>
              </a:rPr>
              <a:t>».</a:t>
            </a:r>
            <a:endParaRPr lang="en-US" sz="2000" dirty="0" smtClean="0">
              <a:solidFill>
                <a:schemeClr val="bg2"/>
              </a:solidFill>
            </a:endParaRPr>
          </a:p>
          <a:p>
            <a:r>
              <a:rPr lang="ru-RU" sz="2000" dirty="0" smtClean="0">
                <a:solidFill>
                  <a:schemeClr val="bg2"/>
                </a:solidFill>
              </a:rPr>
              <a:t>Операционная </a:t>
            </a:r>
            <a:r>
              <a:rPr lang="ru-RU" sz="2000" dirty="0">
                <a:solidFill>
                  <a:schemeClr val="bg2"/>
                </a:solidFill>
              </a:rPr>
              <a:t>система, реагирующая в предсказуемое время на непредсказуемое появление внешних событий</a:t>
            </a:r>
            <a:r>
              <a:rPr lang="ru-RU" sz="2000" dirty="0" smtClean="0">
                <a:solidFill>
                  <a:schemeClr val="bg2"/>
                </a:solidFill>
              </a:rPr>
              <a:t>.</a:t>
            </a:r>
            <a:endParaRPr lang="en-US" sz="2000" dirty="0" smtClean="0">
              <a:solidFill>
                <a:schemeClr val="bg2"/>
              </a:solidFill>
            </a:endParaRPr>
          </a:p>
          <a:p>
            <a:r>
              <a:rPr lang="ru-RU" sz="2000" dirty="0">
                <a:solidFill>
                  <a:schemeClr val="bg2"/>
                </a:solidFill>
              </a:rPr>
              <a:t>Операционная система, которая может обеспечить требуемое время выполнения задачи реального времени даже в худших случаях, называется операционной системой </a:t>
            </a:r>
            <a:r>
              <a:rPr lang="ru-RU" sz="2400" b="1" dirty="0">
                <a:solidFill>
                  <a:schemeClr val="bg2"/>
                </a:solidFill>
              </a:rPr>
              <a:t>жёсткого реального времени</a:t>
            </a:r>
            <a:r>
              <a:rPr lang="ru-RU" sz="2000" dirty="0">
                <a:solidFill>
                  <a:schemeClr val="bg2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220" y="4339391"/>
            <a:ext cx="90597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RTOS –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операционная система жёсткого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реального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времени!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850" y="5433470"/>
            <a:ext cx="882015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конкурентов – только</a:t>
            </a:r>
          </a:p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 жестоко реального времени 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406" y="5386178"/>
            <a:ext cx="2794977" cy="79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96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629" y="12032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9628" y="1208075"/>
            <a:ext cx="856748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bg2"/>
                </a:solidFill>
              </a:rPr>
              <a:t>Компонентная </a:t>
            </a:r>
            <a:r>
              <a:rPr lang="ru-RU" sz="1600" b="1" dirty="0" smtClean="0">
                <a:solidFill>
                  <a:schemeClr val="bg2"/>
                </a:solidFill>
              </a:rPr>
              <a:t>архитектура</a:t>
            </a:r>
          </a:p>
          <a:p>
            <a:endParaRPr lang="ru-RU" sz="1400" b="1" dirty="0">
              <a:solidFill>
                <a:schemeClr val="bg2"/>
              </a:solidFill>
            </a:endParaRPr>
          </a:p>
          <a:p>
            <a:endParaRPr lang="ru-RU" sz="1400" b="1" dirty="0" smtClean="0">
              <a:solidFill>
                <a:schemeClr val="bg2"/>
              </a:solidFill>
            </a:endParaRPr>
          </a:p>
          <a:p>
            <a:endParaRPr lang="ru-RU" sz="1400" b="1" dirty="0">
              <a:solidFill>
                <a:schemeClr val="bg2"/>
              </a:solidFill>
            </a:endParaRPr>
          </a:p>
          <a:p>
            <a:endParaRPr lang="ru-RU" sz="1400" b="1" dirty="0" smtClean="0">
              <a:solidFill>
                <a:schemeClr val="bg2"/>
              </a:solidFill>
            </a:endParaRPr>
          </a:p>
          <a:p>
            <a:endParaRPr lang="ru-RU" sz="1400" b="1" dirty="0">
              <a:solidFill>
                <a:schemeClr val="bg2"/>
              </a:solidFill>
            </a:endParaRPr>
          </a:p>
          <a:p>
            <a:endParaRPr lang="ru-RU" sz="1400" b="1" dirty="0" smtClean="0">
              <a:solidFill>
                <a:schemeClr val="bg2"/>
              </a:solidFill>
            </a:endParaRPr>
          </a:p>
          <a:p>
            <a:endParaRPr lang="ru-RU" sz="1400" b="1" dirty="0">
              <a:solidFill>
                <a:schemeClr val="bg2"/>
              </a:solidFill>
            </a:endParaRPr>
          </a:p>
          <a:p>
            <a:endParaRPr lang="ru-RU" sz="1400" b="1" dirty="0" smtClean="0">
              <a:solidFill>
                <a:schemeClr val="bg2"/>
              </a:solidFill>
            </a:endParaRPr>
          </a:p>
          <a:p>
            <a:endParaRPr lang="ru-RU" sz="1400" b="1" dirty="0">
              <a:solidFill>
                <a:schemeClr val="bg2"/>
              </a:solidFill>
            </a:endParaRPr>
          </a:p>
          <a:p>
            <a:endParaRPr lang="ru-RU" sz="1400" b="1" dirty="0" smtClean="0">
              <a:solidFill>
                <a:schemeClr val="bg2"/>
              </a:solidFill>
            </a:endParaRPr>
          </a:p>
          <a:p>
            <a:r>
              <a:rPr lang="ru-RU" sz="1400" dirty="0" smtClean="0">
                <a:solidFill>
                  <a:schemeClr val="bg2"/>
                </a:solidFill>
              </a:rPr>
              <a:t>ОСРВ </a:t>
            </a:r>
            <a:r>
              <a:rPr lang="ru-RU" sz="1400" dirty="0">
                <a:solidFill>
                  <a:schemeClr val="bg2"/>
                </a:solidFill>
              </a:rPr>
              <a:t>представляет собой набор слабо связанных между собой компонентов. Допускается несколько реализаций одного и того же компонента, это позволяет гибко настраивать набор и функциональность сервисов, предоставляемых приложениям, а также обеспечить покрытие большого количества целевых </a:t>
            </a:r>
            <a:r>
              <a:rPr lang="ru-RU" sz="1400" dirty="0" smtClean="0">
                <a:solidFill>
                  <a:schemeClr val="bg2"/>
                </a:solidFill>
              </a:rPr>
              <a:t>систем. </a:t>
            </a:r>
            <a:r>
              <a:rPr lang="ru-RU" sz="1400" dirty="0">
                <a:solidFill>
                  <a:schemeClr val="bg2"/>
                </a:solidFill>
              </a:rPr>
              <a:t>Кроме того, эти компоненты можно использовать отдельно от </a:t>
            </a:r>
            <a:r>
              <a:rPr lang="en-US" sz="1400" dirty="0">
                <a:solidFill>
                  <a:schemeClr val="bg2"/>
                </a:solidFill>
              </a:rPr>
              <a:t>FX</a:t>
            </a:r>
            <a:r>
              <a:rPr lang="ru-RU" sz="1400" dirty="0">
                <a:solidFill>
                  <a:schemeClr val="bg2"/>
                </a:solidFill>
              </a:rPr>
              <a:t>-</a:t>
            </a:r>
            <a:r>
              <a:rPr lang="en-US" sz="1400" dirty="0">
                <a:solidFill>
                  <a:schemeClr val="bg2"/>
                </a:solidFill>
              </a:rPr>
              <a:t>RTOS</a:t>
            </a:r>
            <a:r>
              <a:rPr lang="ru-RU" sz="1400" dirty="0">
                <a:solidFill>
                  <a:schemeClr val="bg2"/>
                </a:solidFill>
              </a:rPr>
              <a:t>, например для построения собственных ОС, имеющих архитектуру, максимально соответствующую решаемым задачам.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5005504"/>
              </p:ext>
            </p:extLst>
          </p:nvPr>
        </p:nvGraphicFramePr>
        <p:xfrm>
          <a:off x="2048878" y="2336883"/>
          <a:ext cx="436245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r:id="rId4" imgW="4364268" imgH="1903500" progId="Visio.Drawing.11">
                  <p:embed/>
                </p:oleObj>
              </mc:Choice>
              <mc:Fallback>
                <p:oleObj r:id="rId4" imgW="4364268" imgH="190350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878" y="2336883"/>
                        <a:ext cx="4362450" cy="189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52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9629" y="12032"/>
            <a:ext cx="7772400" cy="114300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Почему именно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FX-RTOS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9629" y="1472770"/>
            <a:ext cx="856748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2"/>
                </a:solidFill>
              </a:rPr>
              <a:t>Можно масштабировать </a:t>
            </a:r>
            <a:r>
              <a:rPr lang="ru-RU" sz="1600" b="1" dirty="0">
                <a:solidFill>
                  <a:schemeClr val="bg2"/>
                </a:solidFill>
              </a:rPr>
              <a:t>ОС в очень широких пределах. </a:t>
            </a:r>
            <a:endParaRPr lang="ru-RU" sz="1600" b="1" dirty="0" smtClean="0">
              <a:solidFill>
                <a:schemeClr val="bg2"/>
              </a:solidFill>
            </a:endParaRPr>
          </a:p>
          <a:p>
            <a:endParaRPr lang="ru-RU" sz="1600" b="1" dirty="0">
              <a:solidFill>
                <a:schemeClr val="bg2"/>
              </a:solidFill>
            </a:endParaRPr>
          </a:p>
          <a:p>
            <a:endParaRPr lang="ru-RU" sz="1600" b="1" dirty="0" smtClean="0">
              <a:solidFill>
                <a:schemeClr val="bg2"/>
              </a:solidFill>
            </a:endParaRPr>
          </a:p>
          <a:p>
            <a:r>
              <a:rPr lang="ru-RU" sz="1600" b="1" dirty="0" smtClean="0">
                <a:solidFill>
                  <a:schemeClr val="bg2"/>
                </a:solidFill>
              </a:rPr>
              <a:t>Например</a:t>
            </a:r>
            <a:r>
              <a:rPr lang="ru-RU" sz="1600" b="1" dirty="0">
                <a:solidFill>
                  <a:schemeClr val="bg2"/>
                </a:solidFill>
              </a:rPr>
              <a:t>, FX-RTOS позволяет запустить 3-5 потоков на 16-битном контроллере TI MSP430 FR5739, который содержит всего 1Кб оперативной памяти. В этом объеме содержатся данные ОС, данные приложения, стеки потоков и стек прерываний, стек одного потока имеет размер порядка 150-200 байт. </a:t>
            </a:r>
            <a:endParaRPr lang="ru-RU" sz="1600" b="1" dirty="0" smtClean="0">
              <a:solidFill>
                <a:schemeClr val="bg2"/>
              </a:solidFill>
            </a:endParaRPr>
          </a:p>
          <a:p>
            <a:endParaRPr lang="ru-RU" sz="1600" b="1" dirty="0">
              <a:solidFill>
                <a:schemeClr val="bg2"/>
              </a:solidFill>
            </a:endParaRPr>
          </a:p>
          <a:p>
            <a:endParaRPr lang="ru-RU" sz="1600" b="1" dirty="0" smtClean="0">
              <a:solidFill>
                <a:schemeClr val="bg2"/>
              </a:solidFill>
            </a:endParaRPr>
          </a:p>
          <a:p>
            <a:r>
              <a:rPr lang="ru-RU" sz="1600" b="1" dirty="0" smtClean="0">
                <a:solidFill>
                  <a:schemeClr val="bg2"/>
                </a:solidFill>
              </a:rPr>
              <a:t>В </a:t>
            </a:r>
            <a:r>
              <a:rPr lang="ru-RU" sz="1600" b="1" dirty="0">
                <a:solidFill>
                  <a:schemeClr val="bg2"/>
                </a:solidFill>
              </a:rPr>
              <a:t>то же время существует версия FX-RTOS работающая на многоядерных процессорах семейства ARM </a:t>
            </a:r>
            <a:r>
              <a:rPr lang="ru-RU" sz="1600" b="1" dirty="0" err="1">
                <a:solidFill>
                  <a:schemeClr val="bg2"/>
                </a:solidFill>
              </a:rPr>
              <a:t>Cortex</a:t>
            </a:r>
            <a:r>
              <a:rPr lang="ru-RU" sz="1600" b="1" dirty="0">
                <a:solidFill>
                  <a:schemeClr val="bg2"/>
                </a:solidFill>
              </a:rPr>
              <a:t>-A. </a:t>
            </a:r>
            <a:endParaRPr lang="ru-RU" sz="1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2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soft-2003">
  <a:themeElements>
    <a:clrScheme name="Prosoft-2003 1">
      <a:dk1>
        <a:srgbClr val="000000"/>
      </a:dk1>
      <a:lt1>
        <a:srgbClr val="FFFFFF"/>
      </a:lt1>
      <a:dk2>
        <a:srgbClr val="215E9B"/>
      </a:dk2>
      <a:lt2>
        <a:srgbClr val="FFFFFF"/>
      </a:lt2>
      <a:accent1>
        <a:srgbClr val="FF6633"/>
      </a:accent1>
      <a:accent2>
        <a:srgbClr val="009900"/>
      </a:accent2>
      <a:accent3>
        <a:srgbClr val="ABB6CB"/>
      </a:accent3>
      <a:accent4>
        <a:srgbClr val="DADADA"/>
      </a:accent4>
      <a:accent5>
        <a:srgbClr val="FFB8AD"/>
      </a:accent5>
      <a:accent6>
        <a:srgbClr val="008A00"/>
      </a:accent6>
      <a:hlink>
        <a:srgbClr val="EAA200"/>
      </a:hlink>
      <a:folHlink>
        <a:srgbClr val="A8000A"/>
      </a:folHlink>
    </a:clrScheme>
    <a:fontScheme name="Prosoft-2003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lg" len="sm"/>
        </a:ln>
        <a:effectLst/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accent1"/>
          </a:solidFill>
          <a:prstDash val="solid"/>
          <a:round/>
          <a:headEnd type="none" w="med" len="med"/>
          <a:tailEnd type="none" w="lg" len="sm"/>
        </a:ln>
        <a:effectLst/>
      </a:spPr>
      <a:bodyPr vert="horz" wrap="square" lIns="91440" tIns="91440" rIns="91440" bIns="9144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utura Bk" pitchFamily="34" charset="0"/>
          </a:defRPr>
        </a:defPPr>
      </a:lstStyle>
    </a:lnDef>
  </a:objectDefaults>
  <a:extraClrSchemeLst>
    <a:extraClrScheme>
      <a:clrScheme name="Prosoft-2003 1">
        <a:dk1>
          <a:srgbClr val="000000"/>
        </a:dk1>
        <a:lt1>
          <a:srgbClr val="FFFFFF"/>
        </a:lt1>
        <a:dk2>
          <a:srgbClr val="215E9B"/>
        </a:dk2>
        <a:lt2>
          <a:srgbClr val="FFFFFF"/>
        </a:lt2>
        <a:accent1>
          <a:srgbClr val="FF6633"/>
        </a:accent1>
        <a:accent2>
          <a:srgbClr val="009900"/>
        </a:accent2>
        <a:accent3>
          <a:srgbClr val="ABB6CB"/>
        </a:accent3>
        <a:accent4>
          <a:srgbClr val="DADADA"/>
        </a:accent4>
        <a:accent5>
          <a:srgbClr val="FFB8AD"/>
        </a:accent5>
        <a:accent6>
          <a:srgbClr val="008A00"/>
        </a:accent6>
        <a:hlink>
          <a:srgbClr val="EAA200"/>
        </a:hlink>
        <a:folHlink>
          <a:srgbClr val="A8000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215E9B"/>
    </a:dk2>
    <a:lt2>
      <a:srgbClr val="FFFFFF"/>
    </a:lt2>
    <a:accent1>
      <a:srgbClr val="FF6633"/>
    </a:accent1>
    <a:accent2>
      <a:srgbClr val="A8000A"/>
    </a:accent2>
    <a:accent3>
      <a:srgbClr val="ABB6CB"/>
    </a:accent3>
    <a:accent4>
      <a:srgbClr val="DADADA"/>
    </a:accent4>
    <a:accent5>
      <a:srgbClr val="FFB8AD"/>
    </a:accent5>
    <a:accent6>
      <a:srgbClr val="980008"/>
    </a:accent6>
    <a:hlink>
      <a:srgbClr val="EAA200"/>
    </a:hlink>
    <a:folHlink>
      <a:srgbClr val="00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18204</TotalTime>
  <Words>665</Words>
  <Application>Microsoft Office PowerPoint</Application>
  <PresentationFormat>Экран (4:3)</PresentationFormat>
  <Paragraphs>147</Paragraphs>
  <Slides>17</Slides>
  <Notes>12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Futura Bk</vt:lpstr>
      <vt:lpstr>Times New Roman</vt:lpstr>
      <vt:lpstr>Wingdings</vt:lpstr>
      <vt:lpstr>Prosoft-2003</vt:lpstr>
      <vt:lpstr>Visio.Drawing.11</vt:lpstr>
      <vt:lpstr>FX-RTOS – что за зверь и с чем его едят?</vt:lpstr>
      <vt:lpstr>Что такое FX-RTOS?</vt:lpstr>
      <vt:lpstr>Что подразумеваем, под микроконтроллерная система</vt:lpstr>
      <vt:lpstr>Кто целевые заказчики</vt:lpstr>
      <vt:lpstr>Главные конкуренты</vt:lpstr>
      <vt:lpstr>Почему именно FX-RTOS?</vt:lpstr>
      <vt:lpstr>Почему именно FX-RTOS?</vt:lpstr>
      <vt:lpstr>Почему именно FX-RTOS?</vt:lpstr>
      <vt:lpstr>Почему именно FX-RTOS?</vt:lpstr>
      <vt:lpstr>Почему именно FX-RTOS?</vt:lpstr>
      <vt:lpstr>Почему именно FX-RTOS?</vt:lpstr>
      <vt:lpstr>FX-RTOS сегодня</vt:lpstr>
      <vt:lpstr>Варианты поставки FX-RTOS</vt:lpstr>
      <vt:lpstr>Варианты поставки FX-RTOS</vt:lpstr>
      <vt:lpstr>VIP Support (RTOS as a Service)</vt:lpstr>
      <vt:lpstr>Заключение</vt:lpstr>
      <vt:lpstr>Презентация PowerPoint</vt:lpstr>
    </vt:vector>
  </TitlesOfParts>
  <Company>Prosoft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Pyatnitskikh Alexey</dc:creator>
  <cp:lastModifiedBy>Gruzdeva Natalya</cp:lastModifiedBy>
  <cp:revision>577</cp:revision>
  <cp:lastPrinted>2003-04-17T16:43:04Z</cp:lastPrinted>
  <dcterms:created xsi:type="dcterms:W3CDTF">2003-04-24T09:49:29Z</dcterms:created>
  <dcterms:modified xsi:type="dcterms:W3CDTF">2015-04-17T08:50:57Z</dcterms:modified>
</cp:coreProperties>
</file>